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8" r:id="rId3"/>
    <p:sldId id="267" r:id="rId4"/>
    <p:sldId id="271" r:id="rId5"/>
    <p:sldId id="272" r:id="rId6"/>
    <p:sldId id="273" r:id="rId7"/>
    <p:sldId id="279" r:id="rId8"/>
    <p:sldId id="274" r:id="rId9"/>
    <p:sldId id="275" r:id="rId10"/>
    <p:sldId id="276" r:id="rId11"/>
    <p:sldId id="280" r:id="rId12"/>
    <p:sldId id="27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61"/>
    <p:restoredTop sz="92879"/>
  </p:normalViewPr>
  <p:slideViewPr>
    <p:cSldViewPr snapToGrid="0" snapToObjects="1">
      <p:cViewPr varScale="1">
        <p:scale>
          <a:sx n="101" d="100"/>
          <a:sy n="101" d="100"/>
        </p:scale>
        <p:origin x="792" y="192"/>
      </p:cViewPr>
      <p:guideLst>
        <p:guide orient="horz" pos="42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C0E74-16CC-2147-99D7-AC3574C880B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D2966-551A-A344-8435-49ADB69E7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5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 is </a:t>
            </a:r>
            <a:r>
              <a:rPr lang="en-US" dirty="0" err="1"/>
              <a:t>Seravek</a:t>
            </a:r>
            <a:r>
              <a:rPr lang="en-US" dirty="0"/>
              <a:t> font (Extra light to extra bold options, but main body text is Light, Titles are Bold. Subtitles medium bold)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D2966-551A-A344-8435-49ADB69E77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25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D2966-551A-A344-8435-49ADB69E77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85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D2966-551A-A344-8435-49ADB69E77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74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D2966-551A-A344-8435-49ADB69E77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469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D2966-551A-A344-8435-49ADB69E77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9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D2966-551A-A344-8435-49ADB69E77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73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D2966-551A-A344-8435-49ADB69E77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02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D2966-551A-A344-8435-49ADB69E77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12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D2966-551A-A344-8435-49ADB69E77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43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D2966-551A-A344-8435-49ADB69E77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17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D2966-551A-A344-8435-49ADB69E77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07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D2966-551A-A344-8435-49ADB69E77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89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9C58F-DC48-944F-9E2C-493E3B7AF0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69438B-CA55-C446-A26E-2E6F875399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E71E4-1BCE-1E41-87A8-4C48143C8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925B-3CB7-9A4A-B703-FFF3D47370A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AB2B-ABA7-0A40-B820-436B97A9C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F07B8-8B06-F34F-9575-9FBEDF1A7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C310-F044-1347-BC9A-2D1D8E97F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94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0D605-4D77-E546-8712-BA1C0E4A3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CDEDE4-9063-B943-A790-F685D44C2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D2AF9-A15F-6541-840D-37DEDEF5B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925B-3CB7-9A4A-B703-FFF3D47370A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67580-4FE2-AF4F-A2AF-44BA9308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D0EFE-3CDF-2346-A6D0-E4F7B85EE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C310-F044-1347-BC9A-2D1D8E97F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38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884AF1-F2D2-7B43-93ED-58EB742775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1CE81A-5019-5641-95DB-6C7DD0148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B69AD-7326-7945-9217-0FAF97056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925B-3CB7-9A4A-B703-FFF3D47370A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ADA2E-AC46-4A42-94FF-84C2D7877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5AA7C-9A9B-5343-BA6B-97F2B7C63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C310-F044-1347-BC9A-2D1D8E97F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2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385F2-A858-8A40-B7AA-98F30F59C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0B65A-B240-7C49-A932-7C3662535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4D8FC-992E-164C-BB23-FB4896843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925B-3CB7-9A4A-B703-FFF3D47370A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794BA-9DFB-AE44-A9EA-E5B2CA834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30F36-0B86-5046-AA22-2A45AEFEA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C310-F044-1347-BC9A-2D1D8E97F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17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4233A-FA2D-944B-A5A8-0C7D79780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62A621-D7A4-F14A-AAE5-1BD9FA4E3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5BE05-0030-A44F-BF6F-376AAB64E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925B-3CB7-9A4A-B703-FFF3D47370A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0B6CF-C863-2447-BF88-ACA6F01B0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863C3-90F3-EE4A-A9CC-637385E17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C310-F044-1347-BC9A-2D1D8E97F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3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76D-84E2-234F-9DAF-A6A3DEF25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4D406-F5B0-4C4B-9ED0-3E7410E9A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95628-9161-604D-99DB-E13F302BF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DFC52-A8EB-DF49-946B-0679D487F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925B-3CB7-9A4A-B703-FFF3D47370A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A488C-3F18-8C49-BC47-5433F63F0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E400D-7D99-6544-8FC2-7DB47741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C310-F044-1347-BC9A-2D1D8E97F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97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2B618-5E2F-B840-BA12-3BC748726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EE02C-79E6-5E49-984A-7E762DD10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81ECD-5BD6-134B-9251-2E9559408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4DEFFD-F5A8-AA49-BBEB-C2D4C7AFC3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5074E-3652-5D48-9B9C-F505BFF894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72256D-A687-004C-A97A-A351BE4FE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925B-3CB7-9A4A-B703-FFF3D47370A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2A04B-B8DA-CA49-B7CF-7A920F9BD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C5CE5-A440-6042-AB4B-B6BDC5AD1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C310-F044-1347-BC9A-2D1D8E97F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C0FAF-1DB4-7648-ABBE-B51BDC739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5F1A90-A1BA-FB49-B8CE-07D2C207B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925B-3CB7-9A4A-B703-FFF3D47370A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28961-2EDC-2A41-9C27-6B28468C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9D2A6-FA94-2841-B9B7-C7DE484A3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C310-F044-1347-BC9A-2D1D8E97F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1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FC41DB-2A39-D644-9D5D-5F92C3FC5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925B-3CB7-9A4A-B703-FFF3D47370A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32D7C-7CCE-594B-A596-8A4C18B10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A5013-4B4B-DF41-90E1-059D109EB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C310-F044-1347-BC9A-2D1D8E97F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12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FCC9-CFC8-AF4C-A2D4-83CA37E4F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F41C8-CC4A-804D-A8C0-1462EE4A8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5FDE3-9C31-4347-994C-CC988603F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DE277-D602-124F-9AC2-45B7735D6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925B-3CB7-9A4A-B703-FFF3D47370A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CA8B5-8B3A-7B41-8C8D-C6FA90065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9C3867-003F-D542-BFFF-7B6435DA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C310-F044-1347-BC9A-2D1D8E97F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573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2CB9-F38A-CD44-AF8A-F36FD43F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B9B293-A3AC-9542-B912-02A4BCF243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A9D79F-BDFE-9249-BB19-2F1E91153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C9038-7E51-1946-A0C5-D2111F351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925B-3CB7-9A4A-B703-FFF3D47370A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B611A-E77A-C640-8D93-664C8D0D4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DA76B-7BD1-7948-8FBD-10E96C80B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C310-F044-1347-BC9A-2D1D8E97F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20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E27E3E-33DB-104D-BB28-CEF620D7D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A1B17-3D8F-9248-B7FB-62ADD6A94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92096-3B05-984E-A39E-2A855FC9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9925B-3CB7-9A4A-B703-FFF3D47370A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76E26-FB12-FA4B-94CA-1DCF45075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C04B0-0C31-7F4E-970F-C0FA8D31B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1C310-F044-1347-BC9A-2D1D8E97F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6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virginiaequitycenter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CAECDAD-C4D1-4656-9590-0DF13CD0508C}"/>
              </a:ext>
            </a:extLst>
          </p:cNvPr>
          <p:cNvSpPr txBox="1"/>
          <p:nvPr/>
        </p:nvSpPr>
        <p:spPr>
          <a:xfrm>
            <a:off x="-12622" y="1547394"/>
            <a:ext cx="6170085" cy="13445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Seravek Medium"/>
              </a:rPr>
              <a:t>Dr. Michele </a:t>
            </a:r>
            <a:r>
              <a:rPr lang="en-US" sz="2000" dirty="0" err="1">
                <a:latin typeface="Seravek Medium"/>
              </a:rPr>
              <a:t>Claibourn</a:t>
            </a:r>
            <a:endParaRPr lang="en-US" sz="2000" dirty="0">
              <a:latin typeface="Seravek Medium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Seravek Light"/>
              </a:rPr>
              <a:t>Director of Equitable Analysis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ravek Light"/>
              </a:rPr>
              <a:t>Mpc8t@virginia.edu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C24DE0-CADF-2241-A94B-4CEC123731B0}"/>
              </a:ext>
            </a:extLst>
          </p:cNvPr>
          <p:cNvSpPr/>
          <p:nvPr/>
        </p:nvSpPr>
        <p:spPr>
          <a:xfrm>
            <a:off x="-1" y="255780"/>
            <a:ext cx="6076951" cy="11825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AAD881-A273-0544-8268-90ACD5CF7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68" b="65835"/>
          <a:stretch/>
        </p:blipFill>
        <p:spPr>
          <a:xfrm>
            <a:off x="6820615" y="2458217"/>
            <a:ext cx="4837985" cy="2510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5B94F3-C51D-3C43-8141-167855FD351D}"/>
              </a:ext>
            </a:extLst>
          </p:cNvPr>
          <p:cNvSpPr txBox="1"/>
          <p:nvPr/>
        </p:nvSpPr>
        <p:spPr>
          <a:xfrm>
            <a:off x="0" y="255780"/>
            <a:ext cx="6076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ravek" panose="020B0503040000020004" pitchFamily="34" charset="0"/>
              </a:rPr>
              <a:t>Albemarle County Equity Profile</a:t>
            </a:r>
          </a:p>
          <a:p>
            <a:r>
              <a:rPr lang="en-US" sz="2400" dirty="0">
                <a:solidFill>
                  <a:schemeClr val="bg1"/>
                </a:solidFill>
                <a:latin typeface="Seravek" panose="020B0503040000020004" pitchFamily="34" charset="0"/>
              </a:rPr>
              <a:t>UVA Equity Center Democratization of Data Initiative</a:t>
            </a:r>
            <a:endParaRPr lang="en-US" sz="2300" dirty="0">
              <a:solidFill>
                <a:schemeClr val="bg1"/>
              </a:solidFill>
              <a:latin typeface="Seravek" panose="020B050304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84592-2CB8-8D48-ADF1-9B4FABB8F464}"/>
              </a:ext>
            </a:extLst>
          </p:cNvPr>
          <p:cNvSpPr txBox="1"/>
          <p:nvPr/>
        </p:nvSpPr>
        <p:spPr>
          <a:xfrm>
            <a:off x="1756" y="2957921"/>
            <a:ext cx="6170085" cy="17600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Seravek Medium"/>
              </a:rPr>
              <a:t>Sam Powers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ravek Light"/>
              </a:rPr>
              <a:t>Statistician, Data Visualization Practitioner sdp7xc@virginia.edu </a:t>
            </a:r>
          </a:p>
          <a:p>
            <a:pPr>
              <a:lnSpc>
                <a:spcPct val="150000"/>
              </a:lnSpc>
            </a:pPr>
            <a:endParaRPr lang="en-US" dirty="0">
              <a:latin typeface="Seravek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3DA693-2D27-0648-B1DA-BC7354C8A9BC}"/>
              </a:ext>
            </a:extLst>
          </p:cNvPr>
          <p:cNvSpPr txBox="1"/>
          <p:nvPr/>
        </p:nvSpPr>
        <p:spPr>
          <a:xfrm>
            <a:off x="59263" y="4533352"/>
            <a:ext cx="560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ravek" panose="020B0503040000020004" pitchFamily="34" charset="0"/>
                <a:hlinkClick r:id="rId4"/>
              </a:rPr>
              <a:t>http://</a:t>
            </a:r>
            <a:r>
              <a:rPr lang="en-US" sz="1600" dirty="0" err="1">
                <a:latin typeface="Seravek" panose="020B0503040000020004" pitchFamily="34" charset="0"/>
                <a:hlinkClick r:id="rId4"/>
              </a:rPr>
              <a:t>virginiaequitycenter</a:t>
            </a:r>
            <a:r>
              <a:rPr lang="en-US" dirty="0" err="1">
                <a:latin typeface="Seravek" panose="020B0503040000020004" pitchFamily="34" charset="0"/>
                <a:hlinkClick r:id="rId4"/>
              </a:rPr>
              <a:t>.org</a:t>
            </a:r>
            <a:endParaRPr 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904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5BDF90-0162-AF49-AC7F-266229334E2B}"/>
              </a:ext>
            </a:extLst>
          </p:cNvPr>
          <p:cNvSpPr txBox="1"/>
          <p:nvPr/>
        </p:nvSpPr>
        <p:spPr>
          <a:xfrm>
            <a:off x="1" y="143812"/>
            <a:ext cx="1008993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Seravek Medium"/>
              </a:rPr>
              <a:t>Albemarle County Standard of Living Metrics (</a:t>
            </a:r>
            <a:r>
              <a:rPr lang="en-US" sz="2000" b="1" i="1" dirty="0">
                <a:latin typeface="Seravek Medium"/>
              </a:rPr>
              <a:t>by Race and Ethnicity</a:t>
            </a:r>
            <a:r>
              <a:rPr lang="en-US" sz="2000" b="1" dirty="0">
                <a:latin typeface="Seravek Medium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BC3D7-F239-AD49-B81E-41C222759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536" y="1176772"/>
            <a:ext cx="5566928" cy="55669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E27323-D791-9E41-9A3E-193AD2030C4B}"/>
              </a:ext>
            </a:extLst>
          </p:cNvPr>
          <p:cNvSpPr txBox="1"/>
          <p:nvPr/>
        </p:nvSpPr>
        <p:spPr>
          <a:xfrm>
            <a:off x="0" y="460237"/>
            <a:ext cx="118744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latin typeface="Seravek Light" panose="020B0503040000020004" pitchFamily="34" charset="0"/>
              </a:rPr>
              <a:t>Comparison of Asset Limited Income Constrained Employed (ALICE) Threshold and Median Household Income by Race/Ethnicity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74602B3-20F2-3A44-A610-064056F1B564}"/>
              </a:ext>
            </a:extLst>
          </p:cNvPr>
          <p:cNvSpPr/>
          <p:nvPr/>
        </p:nvSpPr>
        <p:spPr>
          <a:xfrm>
            <a:off x="11037316" y="5079584"/>
            <a:ext cx="1022522" cy="3133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ravek Light" panose="020B0503040000020004" pitchFamily="34" charset="0"/>
              </a:rPr>
              <a:t>American HDI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FB7B5E-D73B-5445-82C1-E3F284E61DCC}"/>
              </a:ext>
            </a:extLst>
          </p:cNvPr>
          <p:cNvSpPr/>
          <p:nvPr/>
        </p:nvSpPr>
        <p:spPr>
          <a:xfrm>
            <a:off x="11105093" y="5539581"/>
            <a:ext cx="886968" cy="3133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ravek Light" panose="020B0503040000020004" pitchFamily="34" charset="0"/>
              </a:rPr>
              <a:t>Health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2BEA4AB-6436-AD45-A231-E6911F93AD92}"/>
              </a:ext>
            </a:extLst>
          </p:cNvPr>
          <p:cNvSpPr/>
          <p:nvPr/>
        </p:nvSpPr>
        <p:spPr>
          <a:xfrm>
            <a:off x="11105093" y="5999578"/>
            <a:ext cx="886968" cy="3133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ravek Light" panose="020B0503040000020004" pitchFamily="34" charset="0"/>
              </a:rPr>
              <a:t>Access to Knowledge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955FF36-FE51-504F-8355-4181AF6462F7}"/>
              </a:ext>
            </a:extLst>
          </p:cNvPr>
          <p:cNvSpPr/>
          <p:nvPr/>
        </p:nvSpPr>
        <p:spPr>
          <a:xfrm>
            <a:off x="11104077" y="6459575"/>
            <a:ext cx="889000" cy="31338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ravek Light" panose="020B0503040000020004" pitchFamily="34" charset="0"/>
              </a:rPr>
              <a:t>Living Standards</a:t>
            </a:r>
          </a:p>
        </p:txBody>
      </p:sp>
    </p:spTree>
    <p:extLst>
      <p:ext uri="{BB962C8B-B14F-4D97-AF65-F5344CB8AC3E}">
        <p14:creationId xmlns:p14="http://schemas.microsoft.com/office/powerpoint/2010/main" val="1127678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5BDF90-0162-AF49-AC7F-266229334E2B}"/>
              </a:ext>
            </a:extLst>
          </p:cNvPr>
          <p:cNvSpPr txBox="1"/>
          <p:nvPr/>
        </p:nvSpPr>
        <p:spPr>
          <a:xfrm>
            <a:off x="1" y="3028890"/>
            <a:ext cx="1008993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400" b="1" dirty="0">
                <a:latin typeface="Seravek Medium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73036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5BDF90-0162-AF49-AC7F-266229334E2B}"/>
              </a:ext>
            </a:extLst>
          </p:cNvPr>
          <p:cNvSpPr txBox="1"/>
          <p:nvPr/>
        </p:nvSpPr>
        <p:spPr>
          <a:xfrm>
            <a:off x="1" y="143812"/>
            <a:ext cx="1008993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Seravek Medium"/>
              </a:rPr>
              <a:t>Albemarle County Demographic Trends Over Time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AA2D5-6733-5C48-A806-944C5B5031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66"/>
          <a:stretch/>
        </p:blipFill>
        <p:spPr>
          <a:xfrm>
            <a:off x="2826626" y="709971"/>
            <a:ext cx="6570279" cy="603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41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DCB5B3-2D98-EE4E-B2A4-986AB8339BCC}"/>
              </a:ext>
            </a:extLst>
          </p:cNvPr>
          <p:cNvSpPr txBox="1">
            <a:spLocks/>
          </p:cNvSpPr>
          <p:nvPr/>
        </p:nvSpPr>
        <p:spPr>
          <a:xfrm>
            <a:off x="6080449" y="1621722"/>
            <a:ext cx="5283200" cy="422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BDF90-0162-AF49-AC7F-266229334E2B}"/>
              </a:ext>
            </a:extLst>
          </p:cNvPr>
          <p:cNvSpPr txBox="1"/>
          <p:nvPr/>
        </p:nvSpPr>
        <p:spPr>
          <a:xfrm>
            <a:off x="0" y="143812"/>
            <a:ext cx="1161533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Seravek Medium"/>
              </a:rPr>
              <a:t>Ways to evaluate quality of life and well-being in Albemarle County?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81CE4-5969-674C-97B0-BAC620ADE225}"/>
              </a:ext>
            </a:extLst>
          </p:cNvPr>
          <p:cNvSpPr txBox="1"/>
          <p:nvPr/>
        </p:nvSpPr>
        <p:spPr>
          <a:xfrm>
            <a:off x="355678" y="894874"/>
            <a:ext cx="11259660" cy="50783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Seravek Light" panose="020B0503040000020004" pitchFamily="34" charset="0"/>
              </a:rPr>
              <a:t>The </a:t>
            </a:r>
            <a:r>
              <a:rPr lang="en-US" dirty="0">
                <a:latin typeface="Seravek Medium" panose="020B0503040000020004" pitchFamily="34" charset="0"/>
              </a:rPr>
              <a:t>American Human Development Index (AHDI) </a:t>
            </a:r>
            <a:r>
              <a:rPr lang="en-US" dirty="0">
                <a:latin typeface="Seravek Light" panose="020B0503040000020004" pitchFamily="34" charset="0"/>
              </a:rPr>
              <a:t>is a metric that assesses the distribution of well-being and equity along three axes: health, access to knowledge, and living standards.</a:t>
            </a:r>
          </a:p>
          <a:p>
            <a:endParaRPr lang="en-US" dirty="0">
              <a:latin typeface="Seravek Medium"/>
            </a:endParaRPr>
          </a:p>
          <a:p>
            <a:r>
              <a:rPr lang="en-US" dirty="0">
                <a:latin typeface="Seravek Medium" panose="020B0503040000020004" pitchFamily="34" charset="0"/>
              </a:rPr>
              <a:t>Health</a:t>
            </a:r>
            <a:r>
              <a:rPr lang="en-US" dirty="0">
                <a:latin typeface="Seravek Light" panose="020B0503040000020004" pitchFamily="34" charset="0"/>
              </a:rPr>
              <a:t> is measured via…</a:t>
            </a:r>
          </a:p>
          <a:p>
            <a:pPr marL="342900" indent="-342900">
              <a:buFontTx/>
              <a:buChar char="-"/>
            </a:pPr>
            <a:r>
              <a:rPr lang="en-US" dirty="0">
                <a:latin typeface="Seravek Light" panose="020B0503040000020004" pitchFamily="34" charset="0"/>
              </a:rPr>
              <a:t>Life Expectancy at birth</a:t>
            </a:r>
          </a:p>
          <a:p>
            <a:pPr marL="285750" indent="-285750">
              <a:buFontTx/>
              <a:buChar char="-"/>
            </a:pPr>
            <a:endParaRPr lang="en-US" dirty="0">
              <a:latin typeface="Seravek Medium"/>
            </a:endParaRPr>
          </a:p>
          <a:p>
            <a:r>
              <a:rPr lang="en-US" dirty="0">
                <a:latin typeface="Seravek Medium" panose="020B0503040000020004" pitchFamily="34" charset="0"/>
              </a:rPr>
              <a:t>Access to Knowledge </a:t>
            </a:r>
            <a:r>
              <a:rPr lang="en-US" dirty="0">
                <a:latin typeface="Seravek Light"/>
              </a:rPr>
              <a:t>is measured via…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ravek Light"/>
              </a:rPr>
              <a:t>HS Degree or more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ravek Light"/>
              </a:rPr>
              <a:t>Bachelors Degree or more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ravek Light"/>
              </a:rPr>
              <a:t>Grad Professional Degree or more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ravek Light"/>
              </a:rPr>
              <a:t>School enrollment</a:t>
            </a:r>
          </a:p>
          <a:p>
            <a:pPr marL="285750" indent="-285750">
              <a:buFontTx/>
              <a:buChar char="-"/>
            </a:pPr>
            <a:endParaRPr lang="en-US" dirty="0">
              <a:latin typeface="Seravek Light"/>
            </a:endParaRPr>
          </a:p>
          <a:p>
            <a:r>
              <a:rPr lang="en-US" dirty="0">
                <a:latin typeface="Seravek Medium" panose="020B0503040000020004" pitchFamily="34" charset="0"/>
              </a:rPr>
              <a:t>Living Standards</a:t>
            </a:r>
            <a:r>
              <a:rPr lang="en-US" dirty="0">
                <a:latin typeface="Seravek Light"/>
              </a:rPr>
              <a:t> is measured via…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ravek Light"/>
              </a:rPr>
              <a:t>Median Personal Earnings</a:t>
            </a:r>
          </a:p>
          <a:p>
            <a:endParaRPr lang="en-US" dirty="0">
              <a:latin typeface="Seravek Light"/>
            </a:endParaRPr>
          </a:p>
          <a:p>
            <a:r>
              <a:rPr lang="en-US" dirty="0">
                <a:latin typeface="Seravek Light" panose="020B0503040000020004" pitchFamily="34" charset="0"/>
              </a:rPr>
              <a:t>These measures can be aggregated and disaggregated, and viewed across geography or race/ethnicity to gain a better understanding of well-being in a community</a:t>
            </a:r>
          </a:p>
          <a:p>
            <a:pPr marL="285750" indent="-285750">
              <a:buFontTx/>
              <a:buChar char="-"/>
            </a:pPr>
            <a:endParaRPr lang="en-US" dirty="0">
              <a:latin typeface="Seravek Light"/>
            </a:endParaRPr>
          </a:p>
        </p:txBody>
      </p:sp>
    </p:spTree>
    <p:extLst>
      <p:ext uri="{BB962C8B-B14F-4D97-AF65-F5344CB8AC3E}">
        <p14:creationId xmlns:p14="http://schemas.microsoft.com/office/powerpoint/2010/main" val="3233393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DCB5B3-2D98-EE4E-B2A4-986AB8339BCC}"/>
              </a:ext>
            </a:extLst>
          </p:cNvPr>
          <p:cNvSpPr txBox="1">
            <a:spLocks/>
          </p:cNvSpPr>
          <p:nvPr/>
        </p:nvSpPr>
        <p:spPr>
          <a:xfrm>
            <a:off x="6080449" y="1621722"/>
            <a:ext cx="5283200" cy="422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BDF90-0162-AF49-AC7F-266229334E2B}"/>
              </a:ext>
            </a:extLst>
          </p:cNvPr>
          <p:cNvSpPr txBox="1"/>
          <p:nvPr/>
        </p:nvSpPr>
        <p:spPr>
          <a:xfrm>
            <a:off x="0" y="143812"/>
            <a:ext cx="1161533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Seravek Medium"/>
              </a:rPr>
              <a:t>How do we know if Albemarle County is promoting well-being for all residents?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B6FE29-8F55-6F45-91B7-27F7705B0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" r="-1"/>
          <a:stretch/>
        </p:blipFill>
        <p:spPr>
          <a:xfrm>
            <a:off x="274182" y="1544924"/>
            <a:ext cx="9987417" cy="4768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C64414-F0AF-1A4F-AEA3-AA407DC649E9}"/>
              </a:ext>
            </a:extLst>
          </p:cNvPr>
          <p:cNvSpPr txBox="1"/>
          <p:nvPr/>
        </p:nvSpPr>
        <p:spPr>
          <a:xfrm>
            <a:off x="0" y="490738"/>
            <a:ext cx="1161533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latin typeface="Seravek Light" panose="020B0503040000020004" pitchFamily="34" charset="0"/>
              </a:rPr>
              <a:t>A comparison of American Human Development Index (AHDI) scores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E1F3C1-0CE6-0E4B-8C86-87D6BAE7B0FD}"/>
              </a:ext>
            </a:extLst>
          </p:cNvPr>
          <p:cNvSpPr/>
          <p:nvPr/>
        </p:nvSpPr>
        <p:spPr>
          <a:xfrm>
            <a:off x="11037316" y="5079584"/>
            <a:ext cx="1022522" cy="31338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ravek Light" panose="020B0503040000020004" pitchFamily="34" charset="0"/>
              </a:rPr>
              <a:t>American HDI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21B0C1F-0527-734C-909D-C5C8360A171C}"/>
              </a:ext>
            </a:extLst>
          </p:cNvPr>
          <p:cNvSpPr/>
          <p:nvPr/>
        </p:nvSpPr>
        <p:spPr>
          <a:xfrm>
            <a:off x="11105093" y="5539581"/>
            <a:ext cx="886968" cy="3133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ravek Light" panose="020B0503040000020004" pitchFamily="34" charset="0"/>
              </a:rPr>
              <a:t>Health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F264E62-86F0-9946-8C99-E253AF48135D}"/>
              </a:ext>
            </a:extLst>
          </p:cNvPr>
          <p:cNvSpPr/>
          <p:nvPr/>
        </p:nvSpPr>
        <p:spPr>
          <a:xfrm>
            <a:off x="11105093" y="5999578"/>
            <a:ext cx="886968" cy="3133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ravek Light" panose="020B0503040000020004" pitchFamily="34" charset="0"/>
              </a:rPr>
              <a:t>Access to Knowledge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CB16696-0755-0B49-B0ED-8A8A2E3C0062}"/>
              </a:ext>
            </a:extLst>
          </p:cNvPr>
          <p:cNvSpPr/>
          <p:nvPr/>
        </p:nvSpPr>
        <p:spPr>
          <a:xfrm>
            <a:off x="11104077" y="6459575"/>
            <a:ext cx="889000" cy="3133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ravek Light" panose="020B0503040000020004" pitchFamily="34" charset="0"/>
              </a:rPr>
              <a:t>Living Standards</a:t>
            </a:r>
          </a:p>
        </p:txBody>
      </p:sp>
    </p:spTree>
    <p:extLst>
      <p:ext uri="{BB962C8B-B14F-4D97-AF65-F5344CB8AC3E}">
        <p14:creationId xmlns:p14="http://schemas.microsoft.com/office/powerpoint/2010/main" val="2326866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DCB5B3-2D98-EE4E-B2A4-986AB8339BCC}"/>
              </a:ext>
            </a:extLst>
          </p:cNvPr>
          <p:cNvSpPr txBox="1">
            <a:spLocks/>
          </p:cNvSpPr>
          <p:nvPr/>
        </p:nvSpPr>
        <p:spPr>
          <a:xfrm>
            <a:off x="6080449" y="1621722"/>
            <a:ext cx="5283200" cy="422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BDF90-0162-AF49-AC7F-266229334E2B}"/>
              </a:ext>
            </a:extLst>
          </p:cNvPr>
          <p:cNvSpPr txBox="1"/>
          <p:nvPr/>
        </p:nvSpPr>
        <p:spPr>
          <a:xfrm>
            <a:off x="1" y="143812"/>
            <a:ext cx="60706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Seravek Medium"/>
              </a:rPr>
              <a:t>AHDI Comparison within Albemarle County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D188C6-B303-B140-9D29-8A529BAAF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6476" y="641568"/>
            <a:ext cx="6099048" cy="6099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2B270C-C029-F049-A619-F871F5790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206" y="1"/>
            <a:ext cx="2209794" cy="2209794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C154A90-623D-174A-99EE-EEE65A1B4B99}"/>
              </a:ext>
            </a:extLst>
          </p:cNvPr>
          <p:cNvSpPr/>
          <p:nvPr/>
        </p:nvSpPr>
        <p:spPr>
          <a:xfrm>
            <a:off x="11037316" y="5079584"/>
            <a:ext cx="1022522" cy="31338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ravek Light" panose="020B0503040000020004" pitchFamily="34" charset="0"/>
              </a:rPr>
              <a:t>American HDI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EE79540-5B85-E345-AC4B-26E52D4E1EB4}"/>
              </a:ext>
            </a:extLst>
          </p:cNvPr>
          <p:cNvSpPr/>
          <p:nvPr/>
        </p:nvSpPr>
        <p:spPr>
          <a:xfrm>
            <a:off x="11105093" y="5539581"/>
            <a:ext cx="886968" cy="3133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ravek Light" panose="020B0503040000020004" pitchFamily="34" charset="0"/>
              </a:rPr>
              <a:t>Health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4A4D8C5-C51B-714A-A51F-0A3DBF1DC2FF}"/>
              </a:ext>
            </a:extLst>
          </p:cNvPr>
          <p:cNvSpPr/>
          <p:nvPr/>
        </p:nvSpPr>
        <p:spPr>
          <a:xfrm>
            <a:off x="11105093" y="5999578"/>
            <a:ext cx="886968" cy="3133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ravek Light" panose="020B0503040000020004" pitchFamily="34" charset="0"/>
              </a:rPr>
              <a:t>Access to Knowledge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F2AA229-2F86-164A-98EC-3EB69BBDF526}"/>
              </a:ext>
            </a:extLst>
          </p:cNvPr>
          <p:cNvSpPr/>
          <p:nvPr/>
        </p:nvSpPr>
        <p:spPr>
          <a:xfrm>
            <a:off x="11104077" y="6459575"/>
            <a:ext cx="889000" cy="3133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ravek Light" panose="020B0503040000020004" pitchFamily="34" charset="0"/>
              </a:rPr>
              <a:t>Living Standards</a:t>
            </a:r>
          </a:p>
        </p:txBody>
      </p:sp>
    </p:spTree>
    <p:extLst>
      <p:ext uri="{BB962C8B-B14F-4D97-AF65-F5344CB8AC3E}">
        <p14:creationId xmlns:p14="http://schemas.microsoft.com/office/powerpoint/2010/main" val="1991934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DCB5B3-2D98-EE4E-B2A4-986AB8339BCC}"/>
              </a:ext>
            </a:extLst>
          </p:cNvPr>
          <p:cNvSpPr txBox="1">
            <a:spLocks/>
          </p:cNvSpPr>
          <p:nvPr/>
        </p:nvSpPr>
        <p:spPr>
          <a:xfrm>
            <a:off x="6080449" y="1621722"/>
            <a:ext cx="5283200" cy="422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BDF90-0162-AF49-AC7F-266229334E2B}"/>
              </a:ext>
            </a:extLst>
          </p:cNvPr>
          <p:cNvSpPr txBox="1"/>
          <p:nvPr/>
        </p:nvSpPr>
        <p:spPr>
          <a:xfrm>
            <a:off x="1" y="143812"/>
            <a:ext cx="1008993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Seravek Medium"/>
              </a:rPr>
              <a:t>AHDI Comparison within Albemarle County (</a:t>
            </a:r>
            <a:r>
              <a:rPr lang="en-US" sz="2000" b="1" i="1" dirty="0">
                <a:latin typeface="Seravek Medium"/>
              </a:rPr>
              <a:t>including sub-indices</a:t>
            </a:r>
            <a:r>
              <a:rPr lang="en-US" sz="2000" b="1" dirty="0">
                <a:latin typeface="Seravek Medium"/>
              </a:rPr>
              <a:t>)</a:t>
            </a:r>
            <a:r>
              <a:rPr lang="en-US" sz="2000" b="1" i="1" dirty="0">
                <a:latin typeface="Seravek Medium"/>
              </a:rPr>
              <a:t> </a:t>
            </a:r>
            <a:endParaRPr lang="en-US" sz="2000" b="1" dirty="0">
              <a:latin typeface="Seravek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EA5DD-42BA-C348-9CE1-A157F9B4A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6" y="1"/>
            <a:ext cx="2209794" cy="2209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E02737-6379-E64D-A62D-41B7BEACE8E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4424" y="641992"/>
            <a:ext cx="6099048" cy="6099048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C0F40C-113E-FB43-8D1A-50C8F3FB8D2E}"/>
              </a:ext>
            </a:extLst>
          </p:cNvPr>
          <p:cNvSpPr/>
          <p:nvPr/>
        </p:nvSpPr>
        <p:spPr>
          <a:xfrm>
            <a:off x="11037316" y="5079584"/>
            <a:ext cx="1022522" cy="31338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ravek Light" panose="020B0503040000020004" pitchFamily="34" charset="0"/>
              </a:rPr>
              <a:t>American HDI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E10131A-66A4-D44E-9ED1-14FE516A9401}"/>
              </a:ext>
            </a:extLst>
          </p:cNvPr>
          <p:cNvSpPr/>
          <p:nvPr/>
        </p:nvSpPr>
        <p:spPr>
          <a:xfrm>
            <a:off x="11105093" y="5539581"/>
            <a:ext cx="886968" cy="3133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ravek Light" panose="020B0503040000020004" pitchFamily="34" charset="0"/>
              </a:rPr>
              <a:t>Health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B237ED5-E325-3347-BD8B-0C37CF2D4111}"/>
              </a:ext>
            </a:extLst>
          </p:cNvPr>
          <p:cNvSpPr/>
          <p:nvPr/>
        </p:nvSpPr>
        <p:spPr>
          <a:xfrm>
            <a:off x="11105093" y="5999578"/>
            <a:ext cx="886968" cy="3133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ravek Light" panose="020B0503040000020004" pitchFamily="34" charset="0"/>
              </a:rPr>
              <a:t>Access to Knowledge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D915882-FA94-9C4C-A4F5-24AC4868ED1F}"/>
              </a:ext>
            </a:extLst>
          </p:cNvPr>
          <p:cNvSpPr/>
          <p:nvPr/>
        </p:nvSpPr>
        <p:spPr>
          <a:xfrm>
            <a:off x="11104077" y="6459575"/>
            <a:ext cx="889000" cy="3133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ravek Light" panose="020B0503040000020004" pitchFamily="34" charset="0"/>
              </a:rPr>
              <a:t>Living Standards</a:t>
            </a:r>
          </a:p>
        </p:txBody>
      </p:sp>
    </p:spTree>
    <p:extLst>
      <p:ext uri="{BB962C8B-B14F-4D97-AF65-F5344CB8AC3E}">
        <p14:creationId xmlns:p14="http://schemas.microsoft.com/office/powerpoint/2010/main" val="4045498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1BDB39-DEFB-0A4B-A4F3-719DF287F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623" y="360447"/>
            <a:ext cx="4964754" cy="638325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DCB5B3-2D98-EE4E-B2A4-986AB8339BCC}"/>
              </a:ext>
            </a:extLst>
          </p:cNvPr>
          <p:cNvSpPr txBox="1">
            <a:spLocks/>
          </p:cNvSpPr>
          <p:nvPr/>
        </p:nvSpPr>
        <p:spPr>
          <a:xfrm>
            <a:off x="6080449" y="1621722"/>
            <a:ext cx="5283200" cy="422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BDF90-0162-AF49-AC7F-266229334E2B}"/>
              </a:ext>
            </a:extLst>
          </p:cNvPr>
          <p:cNvSpPr txBox="1"/>
          <p:nvPr/>
        </p:nvSpPr>
        <p:spPr>
          <a:xfrm>
            <a:off x="1" y="143812"/>
            <a:ext cx="1008993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Seravek Medium"/>
              </a:rPr>
              <a:t>Albemarle County Life Expectancy Metrics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D61D0F-1214-7345-AC07-D19294F77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12" y="0"/>
            <a:ext cx="2209787" cy="220978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87F2B6E-8C85-8B4E-8C44-4D5C3521057D}"/>
              </a:ext>
            </a:extLst>
          </p:cNvPr>
          <p:cNvSpPr/>
          <p:nvPr/>
        </p:nvSpPr>
        <p:spPr>
          <a:xfrm>
            <a:off x="11037316" y="5079584"/>
            <a:ext cx="1022522" cy="3133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ravek Light" panose="020B0503040000020004" pitchFamily="34" charset="0"/>
              </a:rPr>
              <a:t>American HDI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A78CBCC-80F3-FD41-A2FE-B21A3AF425FD}"/>
              </a:ext>
            </a:extLst>
          </p:cNvPr>
          <p:cNvSpPr/>
          <p:nvPr/>
        </p:nvSpPr>
        <p:spPr>
          <a:xfrm>
            <a:off x="11105093" y="5539581"/>
            <a:ext cx="886968" cy="31338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ravek Light" panose="020B0503040000020004" pitchFamily="34" charset="0"/>
              </a:rPr>
              <a:t>Health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A8665A5-3B20-CA4D-9D69-E36A51095757}"/>
              </a:ext>
            </a:extLst>
          </p:cNvPr>
          <p:cNvSpPr/>
          <p:nvPr/>
        </p:nvSpPr>
        <p:spPr>
          <a:xfrm>
            <a:off x="11105093" y="5999578"/>
            <a:ext cx="886968" cy="3133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ravek Light" panose="020B0503040000020004" pitchFamily="34" charset="0"/>
              </a:rPr>
              <a:t>Access to Knowledge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953FA8A-1485-9B45-BEF7-08AE5E350A1F}"/>
              </a:ext>
            </a:extLst>
          </p:cNvPr>
          <p:cNvSpPr/>
          <p:nvPr/>
        </p:nvSpPr>
        <p:spPr>
          <a:xfrm>
            <a:off x="11104077" y="6459575"/>
            <a:ext cx="889000" cy="3133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ravek Light" panose="020B0503040000020004" pitchFamily="34" charset="0"/>
              </a:rPr>
              <a:t>Living Standards</a:t>
            </a:r>
          </a:p>
        </p:txBody>
      </p:sp>
    </p:spTree>
    <p:extLst>
      <p:ext uri="{BB962C8B-B14F-4D97-AF65-F5344CB8AC3E}">
        <p14:creationId xmlns:p14="http://schemas.microsoft.com/office/powerpoint/2010/main" val="3848251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1BDB39-DEFB-0A4B-A4F3-719DF287F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623" y="360447"/>
            <a:ext cx="4964754" cy="638325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DCB5B3-2D98-EE4E-B2A4-986AB8339BCC}"/>
              </a:ext>
            </a:extLst>
          </p:cNvPr>
          <p:cNvSpPr txBox="1">
            <a:spLocks/>
          </p:cNvSpPr>
          <p:nvPr/>
        </p:nvSpPr>
        <p:spPr>
          <a:xfrm>
            <a:off x="6080449" y="1621722"/>
            <a:ext cx="5283200" cy="422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BDF90-0162-AF49-AC7F-266229334E2B}"/>
              </a:ext>
            </a:extLst>
          </p:cNvPr>
          <p:cNvSpPr txBox="1"/>
          <p:nvPr/>
        </p:nvSpPr>
        <p:spPr>
          <a:xfrm>
            <a:off x="1" y="143812"/>
            <a:ext cx="1008993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Seravek Medium"/>
              </a:rPr>
              <a:t>Albemarle County Life Expectancy Metrics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D61D0F-1214-7345-AC07-D19294F77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12" y="0"/>
            <a:ext cx="2209787" cy="220978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06B6E70-8938-F347-B661-E5527F1DFA63}"/>
              </a:ext>
            </a:extLst>
          </p:cNvPr>
          <p:cNvSpPr/>
          <p:nvPr/>
        </p:nvSpPr>
        <p:spPr>
          <a:xfrm>
            <a:off x="11037316" y="5079584"/>
            <a:ext cx="1022522" cy="3133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ravek Light" panose="020B0503040000020004" pitchFamily="34" charset="0"/>
              </a:rPr>
              <a:t>American HDI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DF44067-D622-214D-AA7A-3F6B9E7DF16C}"/>
              </a:ext>
            </a:extLst>
          </p:cNvPr>
          <p:cNvSpPr/>
          <p:nvPr/>
        </p:nvSpPr>
        <p:spPr>
          <a:xfrm>
            <a:off x="11105093" y="5539581"/>
            <a:ext cx="886968" cy="31338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ravek Light" panose="020B0503040000020004" pitchFamily="34" charset="0"/>
              </a:rPr>
              <a:t>Health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4A3065C-640F-8B47-9088-08C501FF1DA3}"/>
              </a:ext>
            </a:extLst>
          </p:cNvPr>
          <p:cNvSpPr/>
          <p:nvPr/>
        </p:nvSpPr>
        <p:spPr>
          <a:xfrm>
            <a:off x="11105093" y="5999578"/>
            <a:ext cx="886968" cy="3133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ravek Light" panose="020B0503040000020004" pitchFamily="34" charset="0"/>
              </a:rPr>
              <a:t>Access to Knowledge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6281D15-DEB8-8543-9A3F-ABB3083547E5}"/>
              </a:ext>
            </a:extLst>
          </p:cNvPr>
          <p:cNvSpPr/>
          <p:nvPr/>
        </p:nvSpPr>
        <p:spPr>
          <a:xfrm>
            <a:off x="11104077" y="6459575"/>
            <a:ext cx="889000" cy="3133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ravek Light" panose="020B0503040000020004" pitchFamily="34" charset="0"/>
              </a:rPr>
              <a:t>Living Standards</a:t>
            </a:r>
          </a:p>
        </p:txBody>
      </p:sp>
    </p:spTree>
    <p:extLst>
      <p:ext uri="{BB962C8B-B14F-4D97-AF65-F5344CB8AC3E}">
        <p14:creationId xmlns:p14="http://schemas.microsoft.com/office/powerpoint/2010/main" val="1217975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B19E0-8AB2-4D4A-849A-FC62E96BD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359" y="838200"/>
            <a:ext cx="8861282" cy="5907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C8E837-A88B-AB44-8B59-250A80B81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12" y="0"/>
            <a:ext cx="2209788" cy="22097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5BDF90-0162-AF49-AC7F-266229334E2B}"/>
              </a:ext>
            </a:extLst>
          </p:cNvPr>
          <p:cNvSpPr txBox="1"/>
          <p:nvPr/>
        </p:nvSpPr>
        <p:spPr>
          <a:xfrm>
            <a:off x="1" y="143812"/>
            <a:ext cx="1008993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Seravek Medium"/>
              </a:rPr>
              <a:t>Albemarle County Education Metrics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FDA58A7-CD2D-5944-9241-5898DAD5AA93}"/>
              </a:ext>
            </a:extLst>
          </p:cNvPr>
          <p:cNvSpPr/>
          <p:nvPr/>
        </p:nvSpPr>
        <p:spPr>
          <a:xfrm>
            <a:off x="11037316" y="5079584"/>
            <a:ext cx="1022522" cy="3133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ravek Light" panose="020B0503040000020004" pitchFamily="34" charset="0"/>
              </a:rPr>
              <a:t>American HDI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CD047C9-6067-6E47-ABDD-58A2C0D3E7A3}"/>
              </a:ext>
            </a:extLst>
          </p:cNvPr>
          <p:cNvSpPr/>
          <p:nvPr/>
        </p:nvSpPr>
        <p:spPr>
          <a:xfrm>
            <a:off x="11105093" y="5539581"/>
            <a:ext cx="886968" cy="3133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ravek Light" panose="020B0503040000020004" pitchFamily="34" charset="0"/>
              </a:rPr>
              <a:t>Health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5688683-C1E1-3E49-A233-FCDF2C7AD44D}"/>
              </a:ext>
            </a:extLst>
          </p:cNvPr>
          <p:cNvSpPr/>
          <p:nvPr/>
        </p:nvSpPr>
        <p:spPr>
          <a:xfrm>
            <a:off x="11105093" y="5999578"/>
            <a:ext cx="886968" cy="31338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ravek Light" panose="020B0503040000020004" pitchFamily="34" charset="0"/>
              </a:rPr>
              <a:t>Access to Knowledge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6A5E1D1-0430-3842-940B-DABD36414FFE}"/>
              </a:ext>
            </a:extLst>
          </p:cNvPr>
          <p:cNvSpPr/>
          <p:nvPr/>
        </p:nvSpPr>
        <p:spPr>
          <a:xfrm>
            <a:off x="11104077" y="6459575"/>
            <a:ext cx="889000" cy="3133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ravek Light" panose="020B0503040000020004" pitchFamily="34" charset="0"/>
              </a:rPr>
              <a:t>Living Standards</a:t>
            </a:r>
          </a:p>
        </p:txBody>
      </p:sp>
    </p:spTree>
    <p:extLst>
      <p:ext uri="{BB962C8B-B14F-4D97-AF65-F5344CB8AC3E}">
        <p14:creationId xmlns:p14="http://schemas.microsoft.com/office/powerpoint/2010/main" val="3210202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5BDF90-0162-AF49-AC7F-266229334E2B}"/>
              </a:ext>
            </a:extLst>
          </p:cNvPr>
          <p:cNvSpPr txBox="1"/>
          <p:nvPr/>
        </p:nvSpPr>
        <p:spPr>
          <a:xfrm>
            <a:off x="1" y="143812"/>
            <a:ext cx="1008993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Seravek Medium"/>
              </a:rPr>
              <a:t>Albemarle County Standard of Living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F7882-D5DF-6A45-A10D-7EBEA91C6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67" y="1692963"/>
            <a:ext cx="5926667" cy="50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B672C7-5C67-5241-BFA4-E6E16D8D5A0B}"/>
              </a:ext>
            </a:extLst>
          </p:cNvPr>
          <p:cNvSpPr txBox="1"/>
          <p:nvPr/>
        </p:nvSpPr>
        <p:spPr>
          <a:xfrm>
            <a:off x="1" y="460236"/>
            <a:ext cx="9664699" cy="7335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latin typeface="Seravek Light" panose="020B0503040000020004" pitchFamily="34" charset="0"/>
              </a:rPr>
              <a:t>Comparison of Asset Limited Income Constrained Employed (ALICE) Threshold and Median Household Income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5746806-A061-DD43-9640-EF3E3FB1F76B}"/>
              </a:ext>
            </a:extLst>
          </p:cNvPr>
          <p:cNvSpPr/>
          <p:nvPr/>
        </p:nvSpPr>
        <p:spPr>
          <a:xfrm>
            <a:off x="11037316" y="5079584"/>
            <a:ext cx="1022522" cy="3133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ravek Light" panose="020B0503040000020004" pitchFamily="34" charset="0"/>
              </a:rPr>
              <a:t>American HDI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A169362-E423-5047-AF08-4DCA49EA80CD}"/>
              </a:ext>
            </a:extLst>
          </p:cNvPr>
          <p:cNvSpPr/>
          <p:nvPr/>
        </p:nvSpPr>
        <p:spPr>
          <a:xfrm>
            <a:off x="11105093" y="5539581"/>
            <a:ext cx="886968" cy="3133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ravek Light" panose="020B0503040000020004" pitchFamily="34" charset="0"/>
              </a:rPr>
              <a:t>Health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DAB0AA-F022-7C4B-8414-0268FBA9F91A}"/>
              </a:ext>
            </a:extLst>
          </p:cNvPr>
          <p:cNvSpPr/>
          <p:nvPr/>
        </p:nvSpPr>
        <p:spPr>
          <a:xfrm>
            <a:off x="11105093" y="5999578"/>
            <a:ext cx="886968" cy="3133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ravek Light" panose="020B0503040000020004" pitchFamily="34" charset="0"/>
              </a:rPr>
              <a:t>Access to Knowledge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E8A921D-7ABF-424B-BCBE-F70D6C3A58C0}"/>
              </a:ext>
            </a:extLst>
          </p:cNvPr>
          <p:cNvSpPr/>
          <p:nvPr/>
        </p:nvSpPr>
        <p:spPr>
          <a:xfrm>
            <a:off x="11104077" y="6459575"/>
            <a:ext cx="889000" cy="31338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ravek Light" panose="020B0503040000020004" pitchFamily="34" charset="0"/>
              </a:rPr>
              <a:t>Living Standards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18759A-1BC3-D742-83F3-890284F64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8829" y="0"/>
            <a:ext cx="2212848" cy="22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72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369</Words>
  <Application>Microsoft Macintosh PowerPoint</Application>
  <PresentationFormat>Widescreen</PresentationFormat>
  <Paragraphs>82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Seravek</vt:lpstr>
      <vt:lpstr>Seravek Light</vt:lpstr>
      <vt:lpstr>Seravek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Michael Salgueiro</cp:lastModifiedBy>
  <cp:revision>644</cp:revision>
  <dcterms:created xsi:type="dcterms:W3CDTF">2020-10-14T21:12:40Z</dcterms:created>
  <dcterms:modified xsi:type="dcterms:W3CDTF">2021-01-20T13:59:01Z</dcterms:modified>
</cp:coreProperties>
</file>